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1" r:id="rId3"/>
    <p:sldId id="258" r:id="rId4"/>
    <p:sldId id="277" r:id="rId5"/>
    <p:sldId id="276" r:id="rId6"/>
    <p:sldId id="261" r:id="rId7"/>
    <p:sldId id="272" r:id="rId8"/>
    <p:sldId id="264" r:id="rId9"/>
    <p:sldId id="279" r:id="rId10"/>
    <p:sldId id="280" r:id="rId11"/>
    <p:sldId id="269" r:id="rId12"/>
    <p:sldId id="282" r:id="rId13"/>
    <p:sldId id="283" r:id="rId14"/>
    <p:sldId id="286" r:id="rId15"/>
    <p:sldId id="287" r:id="rId16"/>
    <p:sldId id="288" r:id="rId17"/>
    <p:sldId id="289" r:id="rId18"/>
    <p:sldId id="285" r:id="rId19"/>
    <p:sldId id="262" r:id="rId20"/>
    <p:sldId id="263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GO Antonio (ENGIE Italy)" initials="MA(I" lastIdx="1" clrIdx="0">
    <p:extLst>
      <p:ext uri="{19B8F6BF-5375-455C-9EA6-DF929625EA0E}">
        <p15:presenceInfo xmlns:p15="http://schemas.microsoft.com/office/powerpoint/2012/main" userId="MENGO Antonio (ENGIE Italy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FF99"/>
    <a:srgbClr val="0066FF"/>
    <a:srgbClr val="FF0066"/>
    <a:srgbClr val="FF0000"/>
    <a:srgbClr val="F4F9FD"/>
    <a:srgbClr val="71C7E5"/>
    <a:srgbClr val="E0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6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4T14:59:03.48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3d9" qsCatId="3D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</dgm:ptLst>
  <dgm:cxnLst>
    <dgm:cxn modelId="{7095E1F8-4EDE-4430-B07D-B7175589A733}" type="presOf" srcId="{B842BC11-90CF-49FF-8D61-E8A8AAFE1BB6}" destId="{068CCA7D-1404-4068-AB93-6968EFC3750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3d9" qsCatId="3D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</dgm:ptLst>
  <dgm:cxnLst>
    <dgm:cxn modelId="{7095E1F8-4EDE-4430-B07D-B7175589A733}" type="presOf" srcId="{B842BC11-90CF-49FF-8D61-E8A8AAFE1BB6}" destId="{068CCA7D-1404-4068-AB93-6968EFC3750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1008DE1-1096-4486-A96C-D56CE668C1E6}" type="datetime1">
              <a:rPr lang="it-IT" smtClean="0"/>
              <a:t>30/06/2021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0F3D29-49CE-4619-943B-B5281755DD06}" type="datetime1">
              <a:rPr lang="it-IT" smtClean="0"/>
              <a:pPr/>
              <a:t>30/06/2021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97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1837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646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834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26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360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577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01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940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8724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922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84" name="Grup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97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grpSp>
        <p:nvGrpSpPr>
          <p:cNvPr id="98" name="Grup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11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grpSp>
        <p:nvGrpSpPr>
          <p:cNvPr id="112" name="Grup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25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6" name="Segnaposto tes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26577-E9CE-459E-9896-9AFD1D388657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4BD0E0D-2457-4CDF-9D18-B5FDECE16F94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igura a mano liber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Figura a mano liber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igura a mano liber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1" name="Figura a mano liber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2" name="Figura a mano liber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D4CB81-D937-4348-B178-FCBBDDF622FB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3AF096-C42A-4880-A485-F4AE914541E1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10BDC8-324F-462B-83CB-68685DC6B87E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790DCC-127C-41EE-BC68-6B9595288956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A3505-741D-4515-A42B-F20F1019F564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36A9B-B2A9-4776-ACBE-E33504F2D07E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9C6DB2-E8BB-444A-9DC0-5761023CE6C5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E37FCF-D7D4-4638-B985-327873A6F762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6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9" name="Segnaposto tes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7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0" name="Segnaposto tes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464C2C-AA97-4551-849F-F86554B2CE67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52" name="Grup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9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1" name="Segnaposto tes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grpSp>
        <p:nvGrpSpPr>
          <p:cNvPr id="84" name="Grup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8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2" name="Segnaposto tes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grpSp>
        <p:nvGrpSpPr>
          <p:cNvPr id="97" name="Grup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9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80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CA6D33-76B3-4A1A-BD50-62E0A81D441D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DEC59B4-A826-484C-857C-DE4CF452D9F8}" type="datetime1">
              <a:rPr lang="it-IT" smtClean="0"/>
              <a:pPr/>
              <a:t>30/06/2021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0516" y="110231"/>
            <a:ext cx="11721483" cy="1828800"/>
          </a:xfrm>
        </p:spPr>
        <p:txBody>
          <a:bodyPr rtlCol="0">
            <a:normAutofit/>
          </a:bodyPr>
          <a:lstStyle/>
          <a:p>
            <a:pPr algn="ctr" rtl="0"/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SPASSO NEL BOSCO CON MARILU’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61965" y="2263806"/>
            <a:ext cx="9081856" cy="1402671"/>
          </a:xfrm>
        </p:spPr>
        <p:txBody>
          <a:bodyPr rtlCol="0">
            <a:normAutofit fontScale="85000" lnSpcReduction="20000"/>
          </a:bodyPr>
          <a:lstStyle/>
          <a:p>
            <a:pPr algn="ctr" rtl="0"/>
            <a:r>
              <a:rPr lang="it-IT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di prova 2020/2021</a:t>
            </a:r>
          </a:p>
          <a:p>
            <a:pPr algn="ctr" rtl="0"/>
            <a:endParaRPr lang="it-IT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it-IT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 </a:t>
            </a:r>
            <a:r>
              <a:rPr lang="it-IT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neoimmessa</a:t>
            </a:r>
            <a:r>
              <a:rPr lang="it-IT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Samanta Panettieri</a:t>
            </a:r>
          </a:p>
          <a:p>
            <a:pPr algn="ctr" rtl="0"/>
            <a:endParaRPr lang="it-IT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it-IT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 Annamaria Cirillo</a:t>
            </a:r>
          </a:p>
        </p:txBody>
      </p:sp>
      <p:pic>
        <p:nvPicPr>
          <p:cNvPr id="5" name="Immagine 4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61EA49E3-8074-4FDA-8687-50C4600F0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11250" r="17709" b="34167"/>
          <a:stretch/>
        </p:blipFill>
        <p:spPr>
          <a:xfrm>
            <a:off x="5255581" y="3836972"/>
            <a:ext cx="5868139" cy="2583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A5731EF-19BB-487A-A2F1-F87D8F61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3" y="171450"/>
            <a:ext cx="10058402" cy="882775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Marilù</a:t>
            </a:r>
            <a:r>
              <a:rPr lang="en-US" sz="44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4400" b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4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cinque sensi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AE681EA-8674-4C28-90A5-0DE6389D5B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r="6535" b="-4"/>
          <a:stretch/>
        </p:blipFill>
        <p:spPr>
          <a:xfrm>
            <a:off x="1265028" y="1900210"/>
            <a:ext cx="3935536" cy="25717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5192B20-75EA-45E0-8F96-F567664EC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Lettura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di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Marilù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e I cinque sensi con il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kamishibai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magine 2" descr="Immagine che contiene testo, schermo&#10;&#10;Descrizione generata automaticamente">
            <a:extLst>
              <a:ext uri="{FF2B5EF4-FFF2-40B4-BE49-F238E27FC236}">
                <a16:creationId xmlns:a16="http://schemas.microsoft.com/office/drawing/2014/main" id="{DDF02F62-3A3A-432C-AAC8-1233C29067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" r="2" b="9890"/>
          <a:stretch/>
        </p:blipFill>
        <p:spPr>
          <a:xfrm>
            <a:off x="6975717" y="1900210"/>
            <a:ext cx="3935536" cy="25717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82C931-9D19-4BB2-8C08-7A1659F75576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042851" y="4917960"/>
            <a:ext cx="3801267" cy="87324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Ascolto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Comprensione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in Dad</a:t>
            </a:r>
          </a:p>
        </p:txBody>
      </p:sp>
    </p:spTree>
    <p:extLst>
      <p:ext uri="{BB962C8B-B14F-4D97-AF65-F5344CB8AC3E}">
        <p14:creationId xmlns:p14="http://schemas.microsoft.com/office/powerpoint/2010/main" val="26607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 rot="1013024">
            <a:off x="8991600" y="409575"/>
            <a:ext cx="2895600" cy="954552"/>
          </a:xfrm>
        </p:spPr>
        <p:txBody>
          <a:bodyPr rtlCol="0" anchor="b">
            <a:normAutofit fontScale="90000"/>
          </a:bodyPr>
          <a:lstStyle/>
          <a:p>
            <a:pPr algn="ctr" rtl="0"/>
            <a:r>
              <a:rPr lang="it-IT" sz="32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Elaborati grafici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:a16="http://schemas.microsoft.com/office/drawing/2014/main" id="{AAFE08A9-63C3-4006-AAD3-806D41FABE2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003"/>
          <a:stretch/>
        </p:blipFill>
        <p:spPr>
          <a:xfrm>
            <a:off x="840795" y="1020193"/>
            <a:ext cx="3886200" cy="4572000"/>
          </a:xfr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Segnaposto immagine 4" descr="Immagine che contiene parete, interni, persona&#10;&#10;Descrizione generata automaticamente">
            <a:extLst>
              <a:ext uri="{FF2B5EF4-FFF2-40B4-BE49-F238E27FC236}">
                <a16:creationId xmlns:a16="http://schemas.microsoft.com/office/drawing/2014/main" id="{F2F47738-86DE-479C-BD6E-AE45C878307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b="14585"/>
          <a:stretch>
            <a:fillRect/>
          </a:stretch>
        </p:blipFill>
        <p:spPr>
          <a:xfrm>
            <a:off x="5546121" y="542751"/>
            <a:ext cx="2994025" cy="230505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Segnaposto immagine 11" descr="Immagine che contiene rosa&#10;&#10;Descrizione generata automaticamente">
            <a:extLst>
              <a:ext uri="{FF2B5EF4-FFF2-40B4-BE49-F238E27FC236}">
                <a16:creationId xmlns:a16="http://schemas.microsoft.com/office/drawing/2014/main" id="{F10C0F9B-4BF6-40D7-A36E-FB1E5187503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r="7205"/>
          <a:stretch>
            <a:fillRect/>
          </a:stretch>
        </p:blipFill>
        <p:spPr>
          <a:xfrm>
            <a:off x="5546120" y="3429000"/>
            <a:ext cx="2994025" cy="230505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3" descr="Immagine che contiene testo, colorato, scatola, dipinto&#10;&#10;Descrizione generata automaticamente">
            <a:extLst>
              <a:ext uri="{FF2B5EF4-FFF2-40B4-BE49-F238E27FC236}">
                <a16:creationId xmlns:a16="http://schemas.microsoft.com/office/drawing/2014/main" id="{DB49345E-6B87-4503-8F36-41A22C24D8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799581"/>
            <a:ext cx="2777169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23AD652-A686-4869-A253-461039FF5518}"/>
              </a:ext>
            </a:extLst>
          </p:cNvPr>
          <p:cNvSpPr txBox="1"/>
          <p:nvPr/>
        </p:nvSpPr>
        <p:spPr>
          <a:xfrm rot="20620636">
            <a:off x="8602374" y="5057330"/>
            <a:ext cx="3564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Verbalizzazione e Drammatizzazione</a:t>
            </a:r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71DA9A-E265-478D-9DEE-1C2B25BCADCD}"/>
              </a:ext>
            </a:extLst>
          </p:cNvPr>
          <p:cNvSpPr txBox="1"/>
          <p:nvPr/>
        </p:nvSpPr>
        <p:spPr>
          <a:xfrm>
            <a:off x="2000250" y="180975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Cinque attività su ogni senso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B80F984-C73A-4F05-95D9-D027C0742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26199" r="-1311" b="10643"/>
          <a:stretch/>
        </p:blipFill>
        <p:spPr>
          <a:xfrm rot="20653673">
            <a:off x="748997" y="1376094"/>
            <a:ext cx="3422151" cy="2044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C755C1-9FAE-4F26-9624-C1B6649A9A69}"/>
              </a:ext>
            </a:extLst>
          </p:cNvPr>
          <p:cNvSpPr txBox="1"/>
          <p:nvPr/>
        </p:nvSpPr>
        <p:spPr>
          <a:xfrm rot="20905393">
            <a:off x="0" y="876782"/>
            <a:ext cx="37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VISTA</a:t>
            </a:r>
          </a:p>
        </p:txBody>
      </p:sp>
      <p:pic>
        <p:nvPicPr>
          <p:cNvPr id="6" name="Immagine 5" descr="Immagine che contiene testo, pavimento, figlio, persona&#10;&#10;Descrizione generata automaticamente">
            <a:extLst>
              <a:ext uri="{FF2B5EF4-FFF2-40B4-BE49-F238E27FC236}">
                <a16:creationId xmlns:a16="http://schemas.microsoft.com/office/drawing/2014/main" id="{68453675-3A08-41BC-A7CC-F0188084E8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r="8962"/>
          <a:stretch/>
        </p:blipFill>
        <p:spPr>
          <a:xfrm rot="20936947">
            <a:off x="2370267" y="4417195"/>
            <a:ext cx="3462292" cy="1990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BA8CF9-0CFC-4391-90E6-F519A923DF00}"/>
              </a:ext>
            </a:extLst>
          </p:cNvPr>
          <p:cNvSpPr txBox="1"/>
          <p:nvPr/>
        </p:nvSpPr>
        <p:spPr>
          <a:xfrm rot="20736485">
            <a:off x="2362200" y="3505200"/>
            <a:ext cx="229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TATTO</a:t>
            </a:r>
          </a:p>
        </p:txBody>
      </p:sp>
      <p:pic>
        <p:nvPicPr>
          <p:cNvPr id="9" name="Immagine 8" descr="Immagine che contiene pavimento, persona, terra, interni&#10;&#10;Descrizione generata automaticamente">
            <a:extLst>
              <a:ext uri="{FF2B5EF4-FFF2-40B4-BE49-F238E27FC236}">
                <a16:creationId xmlns:a16="http://schemas.microsoft.com/office/drawing/2014/main" id="{DEC9F71B-9350-4313-AF64-430D1404C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051">
            <a:off x="6946342" y="4390254"/>
            <a:ext cx="2295525" cy="2311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277326-5EED-4A9E-B0DF-F43401B97E60}"/>
              </a:ext>
            </a:extLst>
          </p:cNvPr>
          <p:cNvSpPr txBox="1"/>
          <p:nvPr/>
        </p:nvSpPr>
        <p:spPr>
          <a:xfrm rot="1266145">
            <a:off x="6806140" y="3368294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UDITO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915778-B406-4D9B-83B8-4CF8E3257DFA}"/>
              </a:ext>
            </a:extLst>
          </p:cNvPr>
          <p:cNvSpPr txBox="1"/>
          <p:nvPr/>
        </p:nvSpPr>
        <p:spPr>
          <a:xfrm rot="988071">
            <a:off x="9565754" y="670649"/>
            <a:ext cx="2543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GUSTO E OLFATTO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712F449-3816-43A5-8714-D93BCC6409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t="18253" r="20083" b="14175"/>
          <a:stretch/>
        </p:blipFill>
        <p:spPr>
          <a:xfrm rot="17560502">
            <a:off x="8753015" y="1116368"/>
            <a:ext cx="2005691" cy="2847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3715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0C5D085-B273-4681-B46E-8C57BF9BA52F}"/>
              </a:ext>
            </a:extLst>
          </p:cNvPr>
          <p:cNvSpPr/>
          <p:nvPr/>
        </p:nvSpPr>
        <p:spPr>
          <a:xfrm>
            <a:off x="6999891" y="767256"/>
            <a:ext cx="5192109" cy="170606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400" b="1" kern="1200" dirty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LABORATORI TEATRALI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1BA523-040D-4512-80D1-B860330C1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1" r="8014" b="1"/>
          <a:stretch/>
        </p:blipFill>
        <p:spPr>
          <a:xfrm>
            <a:off x="7205522" y="2684838"/>
            <a:ext cx="4427678" cy="340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magine 3" descr="Immagine che contiene testo, cornice&#10;&#10;Descrizione generata automaticamente">
            <a:extLst>
              <a:ext uri="{FF2B5EF4-FFF2-40B4-BE49-F238E27FC236}">
                <a16:creationId xmlns:a16="http://schemas.microsoft.com/office/drawing/2014/main" id="{11E858FB-8A5B-452D-9D19-1FFF94B64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6" y="1095375"/>
            <a:ext cx="5867400" cy="4429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6273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persona, interni, gruppo&#10;&#10;Descrizione generata automaticamente">
            <a:extLst>
              <a:ext uri="{FF2B5EF4-FFF2-40B4-BE49-F238E27FC236}">
                <a16:creationId xmlns:a16="http://schemas.microsoft.com/office/drawing/2014/main" id="{C649B0E1-5438-450B-BB42-E30A405EB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677">
            <a:off x="7485534" y="1024869"/>
            <a:ext cx="301669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mmagine che contiene pavimento, figlio, persona, interni&#10;&#10;Descrizione generata automaticamente">
            <a:extLst>
              <a:ext uri="{FF2B5EF4-FFF2-40B4-BE49-F238E27FC236}">
                <a16:creationId xmlns:a16="http://schemas.microsoft.com/office/drawing/2014/main" id="{CCE7E010-E4D1-4B6B-BA75-A70F22EA1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291">
            <a:off x="6172199" y="4151085"/>
            <a:ext cx="4429125" cy="217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Immagine che contiene pavimento, persona, gruppo&#10;&#10;Descrizione generata automaticamente">
            <a:extLst>
              <a:ext uri="{FF2B5EF4-FFF2-40B4-BE49-F238E27FC236}">
                <a16:creationId xmlns:a16="http://schemas.microsoft.com/office/drawing/2014/main" id="{64D3AC3A-C9B2-4D78-AC15-044BCBB92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673">
            <a:off x="1337857" y="4190182"/>
            <a:ext cx="3662768" cy="226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Immagine che contiene testo, figlio, interni, persona&#10;&#10;Descrizione generata automaticamente">
            <a:extLst>
              <a:ext uri="{FF2B5EF4-FFF2-40B4-BE49-F238E27FC236}">
                <a16:creationId xmlns:a16="http://schemas.microsoft.com/office/drawing/2014/main" id="{A3B89789-D1DD-4B26-84F8-5A2FCE5B1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397">
            <a:off x="246449" y="509412"/>
            <a:ext cx="5074652" cy="285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38AC35-9F0B-4B19-B0F9-3EC5523617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2" t="13463" r="29698" b="23625"/>
          <a:stretch/>
        </p:blipFill>
        <p:spPr>
          <a:xfrm rot="21045847">
            <a:off x="2062936" y="713123"/>
            <a:ext cx="794503" cy="121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E03211D-FB7F-42EB-B0DA-0020F50AF677}"/>
              </a:ext>
            </a:extLst>
          </p:cNvPr>
          <p:cNvSpPr txBox="1"/>
          <p:nvPr/>
        </p:nvSpPr>
        <p:spPr>
          <a:xfrm rot="20878903">
            <a:off x="5424809" y="457170"/>
            <a:ext cx="592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Marilù</a:t>
            </a:r>
            <a:r>
              <a:rPr lang="it-IT" sz="2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incontra strani personaggi nel bosco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68F98AF-8BCB-4BB7-8A39-5C8C22F2B394}"/>
              </a:ext>
            </a:extLst>
          </p:cNvPr>
          <p:cNvSpPr txBox="1"/>
          <p:nvPr/>
        </p:nvSpPr>
        <p:spPr>
          <a:xfrm rot="20704434">
            <a:off x="2949607" y="3369553"/>
            <a:ext cx="367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parti del corpo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1805E8A-773D-42C7-A0C6-52C8FE4F1F23}"/>
              </a:ext>
            </a:extLst>
          </p:cNvPr>
          <p:cNvSpPr txBox="1"/>
          <p:nvPr/>
        </p:nvSpPr>
        <p:spPr>
          <a:xfrm rot="1462023">
            <a:off x="9869198" y="3773142"/>
            <a:ext cx="20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statue</a:t>
            </a:r>
          </a:p>
        </p:txBody>
      </p:sp>
    </p:spTree>
    <p:extLst>
      <p:ext uri="{BB962C8B-B14F-4D97-AF65-F5344CB8AC3E}">
        <p14:creationId xmlns:p14="http://schemas.microsoft.com/office/powerpoint/2010/main" val="342776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avimento, persona, interni, sport&#10;&#10;Descrizione generata automaticamente">
            <a:extLst>
              <a:ext uri="{FF2B5EF4-FFF2-40B4-BE49-F238E27FC236}">
                <a16:creationId xmlns:a16="http://schemas.microsoft.com/office/drawing/2014/main" id="{CB476861-23B5-4342-A219-D413BDFB1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437">
            <a:off x="414420" y="460903"/>
            <a:ext cx="5445860" cy="231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Immagine che contiene pavimento, interni, persona&#10;&#10;Descrizione generata automaticamente">
            <a:extLst>
              <a:ext uri="{FF2B5EF4-FFF2-40B4-BE49-F238E27FC236}">
                <a16:creationId xmlns:a16="http://schemas.microsoft.com/office/drawing/2014/main" id="{3BA98AB7-2A0A-4617-A3AF-9B4D5576D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140">
            <a:off x="6581774" y="2781300"/>
            <a:ext cx="480999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C79442-F965-464E-8927-5AF844A9A990}"/>
              </a:ext>
            </a:extLst>
          </p:cNvPr>
          <p:cNvSpPr txBox="1"/>
          <p:nvPr/>
        </p:nvSpPr>
        <p:spPr>
          <a:xfrm rot="20040438">
            <a:off x="36204" y="3174438"/>
            <a:ext cx="450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Danza in cerchio libera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AB87B1-8B54-4B02-BFEB-D405DCF62ACA}"/>
              </a:ext>
            </a:extLst>
          </p:cNvPr>
          <p:cNvSpPr txBox="1"/>
          <p:nvPr/>
        </p:nvSpPr>
        <p:spPr>
          <a:xfrm rot="20523843">
            <a:off x="6840243" y="553154"/>
            <a:ext cx="395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se fossi…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3A6617B-B44D-455D-8C96-41A6A62F7A55}"/>
              </a:ext>
            </a:extLst>
          </p:cNvPr>
          <p:cNvSpPr txBox="1"/>
          <p:nvPr/>
        </p:nvSpPr>
        <p:spPr>
          <a:xfrm rot="1104194">
            <a:off x="2608939" y="4227542"/>
            <a:ext cx="413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Danza con le stoffe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85234C-0042-4226-85E5-EB1313CB2C76}"/>
              </a:ext>
            </a:extLst>
          </p:cNvPr>
          <p:cNvSpPr txBox="1"/>
          <p:nvPr/>
        </p:nvSpPr>
        <p:spPr>
          <a:xfrm rot="19901466">
            <a:off x="2362701" y="5248965"/>
            <a:ext cx="362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allo zoo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58BF33C-4341-4225-B9F6-329B48066AEF}"/>
              </a:ext>
            </a:extLst>
          </p:cNvPr>
          <p:cNvSpPr txBox="1"/>
          <p:nvPr/>
        </p:nvSpPr>
        <p:spPr>
          <a:xfrm rot="1266942">
            <a:off x="8815526" y="1880288"/>
            <a:ext cx="2576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al parco</a:t>
            </a:r>
          </a:p>
        </p:txBody>
      </p:sp>
    </p:spTree>
    <p:extLst>
      <p:ext uri="{BB962C8B-B14F-4D97-AF65-F5344CB8AC3E}">
        <p14:creationId xmlns:p14="http://schemas.microsoft.com/office/powerpoint/2010/main" val="425405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avimento, figlio, piccolo, giovane&#10;&#10;Descrizione generata automaticamente">
            <a:extLst>
              <a:ext uri="{FF2B5EF4-FFF2-40B4-BE49-F238E27FC236}">
                <a16:creationId xmlns:a16="http://schemas.microsoft.com/office/drawing/2014/main" id="{6D45355B-9EC5-4B87-9E1C-850B0C06B1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11168" r="21574" b="4568"/>
          <a:stretch/>
        </p:blipFill>
        <p:spPr>
          <a:xfrm>
            <a:off x="6410325" y="463407"/>
            <a:ext cx="4619625" cy="4175268"/>
          </a:xfrm>
          <a:prstGeom prst="rect">
            <a:avLst/>
          </a:prstGeom>
        </p:spPr>
      </p:pic>
      <p:pic>
        <p:nvPicPr>
          <p:cNvPr id="5" name="Immagine 4" descr="Immagine che contiene persona, interni, pavimento&#10;&#10;Descrizione generata automaticamente">
            <a:extLst>
              <a:ext uri="{FF2B5EF4-FFF2-40B4-BE49-F238E27FC236}">
                <a16:creationId xmlns:a16="http://schemas.microsoft.com/office/drawing/2014/main" id="{ECC9557C-8880-4D8E-B279-9D4F02AEA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1180924"/>
            <a:ext cx="5404201" cy="50484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B9523C-D0DE-4678-B4C5-B46E30541BF4}"/>
              </a:ext>
            </a:extLst>
          </p:cNvPr>
          <p:cNvSpPr txBox="1"/>
          <p:nvPr/>
        </p:nvSpPr>
        <p:spPr>
          <a:xfrm>
            <a:off x="1624717" y="435110"/>
            <a:ext cx="435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Coppie allo specchio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1C3330-7F9D-4901-8CA7-EE5A40E2F54F}"/>
              </a:ext>
            </a:extLst>
          </p:cNvPr>
          <p:cNvSpPr txBox="1"/>
          <p:nvPr/>
        </p:nvSpPr>
        <p:spPr>
          <a:xfrm>
            <a:off x="7022237" y="5202315"/>
            <a:ext cx="343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Esercizi di fiducia</a:t>
            </a:r>
          </a:p>
        </p:txBody>
      </p:sp>
    </p:spTree>
    <p:extLst>
      <p:ext uri="{BB962C8B-B14F-4D97-AF65-F5344CB8AC3E}">
        <p14:creationId xmlns:p14="http://schemas.microsoft.com/office/powerpoint/2010/main" val="2476931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5AC1BF-587E-4E02-9C3D-81890CA1F701}"/>
              </a:ext>
            </a:extLst>
          </p:cNvPr>
          <p:cNvSpPr txBox="1"/>
          <p:nvPr/>
        </p:nvSpPr>
        <p:spPr>
          <a:xfrm>
            <a:off x="3390716" y="607729"/>
            <a:ext cx="657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Compito di realtà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88A1EF5-9F05-4E17-ACF4-F62273A1FE8B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Immagine 4" descr="Immagine che contiene pavimento, interni, parete, stanza&#10;&#10;Descrizione generata automaticamente">
            <a:extLst>
              <a:ext uri="{FF2B5EF4-FFF2-40B4-BE49-F238E27FC236}">
                <a16:creationId xmlns:a16="http://schemas.microsoft.com/office/drawing/2014/main" id="{6ED8891C-DE18-4246-B2D6-824DD8147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37917" r="11481" b="5140"/>
          <a:stretch/>
        </p:blipFill>
        <p:spPr>
          <a:xfrm>
            <a:off x="4000499" y="2345021"/>
            <a:ext cx="4191000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52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537D44FD-619F-4665-9171-121B98BEB38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>
          <a:xfrm>
            <a:off x="4738355" y="1824285"/>
            <a:ext cx="2715289" cy="277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egnaposto immagine 11" descr="Immagine che contiene rosso, accessorio&#10;&#10;Descrizione generata automaticamente">
            <a:extLst>
              <a:ext uri="{FF2B5EF4-FFF2-40B4-BE49-F238E27FC236}">
                <a16:creationId xmlns:a16="http://schemas.microsoft.com/office/drawing/2014/main" id="{793768D8-7AAB-4575-91A6-9F81B895B45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>
          <a:xfrm>
            <a:off x="1264940" y="1824285"/>
            <a:ext cx="2715768" cy="277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egnaposto immagine 15">
            <a:extLst>
              <a:ext uri="{FF2B5EF4-FFF2-40B4-BE49-F238E27FC236}">
                <a16:creationId xmlns:a16="http://schemas.microsoft.com/office/drawing/2014/main" id="{5024BA98-F928-4308-B6BD-0758B2D1D72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4" b="2123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4CFD658-941F-4A68-B02A-F929BB1A94D4}"/>
              </a:ext>
            </a:extLst>
          </p:cNvPr>
          <p:cNvSpPr txBox="1"/>
          <p:nvPr/>
        </p:nvSpPr>
        <p:spPr>
          <a:xfrm>
            <a:off x="4074951" y="568903"/>
            <a:ext cx="3166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LAPBOOK</a:t>
            </a:r>
          </a:p>
        </p:txBody>
      </p:sp>
    </p:spTree>
    <p:extLst>
      <p:ext uri="{BB962C8B-B14F-4D97-AF65-F5344CB8AC3E}">
        <p14:creationId xmlns:p14="http://schemas.microsoft.com/office/powerpoint/2010/main" val="33732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0" y="223520"/>
            <a:ext cx="4551680" cy="407416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0" anchor="b">
            <a:normAutofit/>
          </a:bodyPr>
          <a:lstStyle/>
          <a:p>
            <a:pPr algn="ctr" rtl="0"/>
            <a:r>
              <a:rPr lang="it-IT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B0604020202020204" pitchFamily="2" charset="-79"/>
              </a:rPr>
              <a:t>GRAZIE </a:t>
            </a:r>
            <a:br>
              <a:rPr lang="it-IT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B0604020202020204" pitchFamily="2" charset="-79"/>
              </a:rPr>
            </a:br>
            <a:r>
              <a:rPr lang="it-IT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B0604020202020204" pitchFamily="2" charset="-79"/>
              </a:rPr>
              <a:t>AI BAMBINI DELLA SEZIONE C, </a:t>
            </a:r>
            <a:br>
              <a:rPr lang="it-IT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B0604020202020204" pitchFamily="2" charset="-79"/>
              </a:rPr>
            </a:br>
            <a:r>
              <a:rPr lang="it-IT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B0604020202020204" pitchFamily="2" charset="-79"/>
              </a:rPr>
              <a:t>ALLA MIA TUTOR E A TUTTO IL </a:t>
            </a:r>
            <a:br>
              <a:rPr lang="it-IT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B0604020202020204" pitchFamily="2" charset="-79"/>
              </a:rPr>
            </a:br>
            <a:r>
              <a:rPr lang="it-IT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B0604020202020204" pitchFamily="2" charset="-79"/>
              </a:rPr>
              <a:t>TEAM MALAGUZZI</a:t>
            </a:r>
          </a:p>
        </p:txBody>
      </p:sp>
      <p:pic>
        <p:nvPicPr>
          <p:cNvPr id="7" name="Segnaposto immagine 6" descr="Immagine che contiene terra, esterni, parecchi&#10;&#10;Descrizione generata automaticamente">
            <a:extLst>
              <a:ext uri="{FF2B5EF4-FFF2-40B4-BE49-F238E27FC236}">
                <a16:creationId xmlns:a16="http://schemas.microsoft.com/office/drawing/2014/main" id="{D3DF59D2-00DC-47A7-84BD-A844FB757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1" r="20270"/>
          <a:stretch/>
        </p:blipFill>
        <p:spPr>
          <a:xfrm>
            <a:off x="836613" y="914400"/>
            <a:ext cx="6172201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it-IT" sz="4800" b="1" dirty="0">
                <a:solidFill>
                  <a:schemeClr val="accent6">
                    <a:lumMod val="75000"/>
                  </a:schemeClr>
                </a:solidFill>
              </a:rPr>
              <a:t>Contesto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05722" y="2125551"/>
            <a:ext cx="10777382" cy="4187952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Il contesto sezione è composto da 26 bambini di cui 11  femmine e 15 maschi e un bambino con disabilità, tutti ben integrati. La sezione è organizzata per angoli di lavoro (gioco, conversazione, ecc.). La maggior parte dei bambini ha acquisito le competenze relative al rispetto delle regole di convivenza e ha instaurato positivi rapporti affettivo-relazionali. L’istituto Comprensivo è ubicato in un contesto territoriale periferico fortemente urbanizzato.</a:t>
            </a:r>
          </a:p>
        </p:txBody>
      </p:sp>
    </p:spTree>
    <p:extLst>
      <p:ext uri="{BB962C8B-B14F-4D97-AF65-F5344CB8AC3E}">
        <p14:creationId xmlns:p14="http://schemas.microsoft.com/office/powerpoint/2010/main" val="19125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74019" y="1819922"/>
            <a:ext cx="8149596" cy="302728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A TUTTI</a:t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CORTESE</a:t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ATTENZIONE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80513" y="537970"/>
            <a:ext cx="11469948" cy="884808"/>
          </a:xfrm>
        </p:spPr>
        <p:txBody>
          <a:bodyPr rtlCol="0">
            <a:noAutofit/>
          </a:bodyPr>
          <a:lstStyle/>
          <a:p>
            <a:pPr algn="ctr" rtl="0"/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Percorso Didattico </a:t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fasi: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76A5F5A2-29A9-470C-96E7-3914050910FA}"/>
              </a:ext>
            </a:extLst>
          </p:cNvPr>
          <p:cNvSpPr/>
          <p:nvPr/>
        </p:nvSpPr>
        <p:spPr>
          <a:xfrm>
            <a:off x="3943350" y="1666875"/>
            <a:ext cx="3445365" cy="3283851"/>
          </a:xfrm>
          <a:prstGeom prst="ellipse">
            <a:avLst/>
          </a:prstGeom>
          <a:solidFill>
            <a:srgbClr val="00FF99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9E891A-1324-47D0-A1EA-39F452481C29}"/>
              </a:ext>
            </a:extLst>
          </p:cNvPr>
          <p:cNvSpPr txBox="1"/>
          <p:nvPr/>
        </p:nvSpPr>
        <p:spPr>
          <a:xfrm>
            <a:off x="5442013" y="2494625"/>
            <a:ext cx="116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DAD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341E529-5FFA-47F9-B691-03755B8DABBB}"/>
              </a:ext>
            </a:extLst>
          </p:cNvPr>
          <p:cNvCxnSpPr>
            <a:cxnSpLocks/>
          </p:cNvCxnSpPr>
          <p:nvPr/>
        </p:nvCxnSpPr>
        <p:spPr>
          <a:xfrm flipV="1">
            <a:off x="7200900" y="2047875"/>
            <a:ext cx="1209675" cy="695325"/>
          </a:xfrm>
          <a:prstGeom prst="straightConnector1">
            <a:avLst/>
          </a:prstGeom>
          <a:ln w="57150">
            <a:solidFill>
              <a:srgbClr val="00FF99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8D5EEE44-9EFC-4FDF-B1A4-4C3DBF9EA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98059">
            <a:off x="2679477" y="1915941"/>
            <a:ext cx="1475916" cy="89009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2CFAD95-52DE-4BF4-979D-04BD2BD3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45476">
            <a:off x="6973364" y="4155695"/>
            <a:ext cx="1553910" cy="99070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62AD0F7-64FA-4D7E-8B32-F71644633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79222">
            <a:off x="2758602" y="3746837"/>
            <a:ext cx="1580969" cy="176165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77E0D53-760D-45EF-9D18-DC727DA4DBF7}"/>
              </a:ext>
            </a:extLst>
          </p:cNvPr>
          <p:cNvSpPr txBox="1"/>
          <p:nvPr/>
        </p:nvSpPr>
        <p:spPr>
          <a:xfrm flipH="1">
            <a:off x="298143" y="1093768"/>
            <a:ext cx="2484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rgbClr val="0070C0"/>
                </a:solidFill>
              </a:rPr>
              <a:t>Marilù</a:t>
            </a:r>
            <a:r>
              <a:rPr lang="it-IT" sz="2800" b="1" dirty="0">
                <a:solidFill>
                  <a:srgbClr val="0070C0"/>
                </a:solidFill>
              </a:rPr>
              <a:t> e i cinque sensi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3258B79-F111-4D73-9386-33CC46954AE2}"/>
              </a:ext>
            </a:extLst>
          </p:cNvPr>
          <p:cNvSpPr txBox="1"/>
          <p:nvPr/>
        </p:nvSpPr>
        <p:spPr>
          <a:xfrm>
            <a:off x="8410575" y="1093768"/>
            <a:ext cx="26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</a:rPr>
              <a:t>Elaborati</a:t>
            </a:r>
            <a:r>
              <a:rPr lang="it-IT" sz="2800" b="1" dirty="0"/>
              <a:t> </a:t>
            </a:r>
            <a:r>
              <a:rPr lang="it-IT" sz="2800" b="1" dirty="0">
                <a:solidFill>
                  <a:srgbClr val="0070C0"/>
                </a:solidFill>
              </a:rPr>
              <a:t>grafici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79BF855-0C68-4C52-BE34-00CB807A5486}"/>
              </a:ext>
            </a:extLst>
          </p:cNvPr>
          <p:cNvSpPr txBox="1"/>
          <p:nvPr/>
        </p:nvSpPr>
        <p:spPr>
          <a:xfrm>
            <a:off x="7849274" y="5148971"/>
            <a:ext cx="296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</a:rPr>
              <a:t>Teatro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0CBE9B4-E96A-4F99-8E62-DFBFF630B4BF}"/>
              </a:ext>
            </a:extLst>
          </p:cNvPr>
          <p:cNvSpPr txBox="1"/>
          <p:nvPr/>
        </p:nvSpPr>
        <p:spPr>
          <a:xfrm>
            <a:off x="182214" y="4933528"/>
            <a:ext cx="3645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</a:rPr>
              <a:t>Verbalizzazione e Drammatizzazione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FA64D8-097B-40BB-90E6-27D5EB5FC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75" y="2288702"/>
            <a:ext cx="2809875" cy="2338960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77800"/>
          </a:effectLst>
          <a:scene3d>
            <a:camera prst="orthographicFront"/>
            <a:lightRig rig="threePt" dir="t"/>
          </a:scene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804EC38-131D-4079-A5AF-9654DFCC02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7" y="2334993"/>
            <a:ext cx="3180424" cy="2188014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80513" y="537970"/>
            <a:ext cx="11469948" cy="884808"/>
          </a:xfrm>
        </p:spPr>
        <p:txBody>
          <a:bodyPr rtlCol="0">
            <a:noAutofit/>
          </a:bodyPr>
          <a:lstStyle/>
          <a:p>
            <a:pPr algn="ctr" rtl="0"/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Percorso Didattico </a:t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fasi: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76A5F5A2-29A9-470C-96E7-3914050910FA}"/>
              </a:ext>
            </a:extLst>
          </p:cNvPr>
          <p:cNvSpPr/>
          <p:nvPr/>
        </p:nvSpPr>
        <p:spPr>
          <a:xfrm>
            <a:off x="3581400" y="1288951"/>
            <a:ext cx="4105873" cy="3066487"/>
          </a:xfrm>
          <a:prstGeom prst="ellipse">
            <a:avLst/>
          </a:prstGeom>
          <a:solidFill>
            <a:srgbClr val="00FF99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9E891A-1324-47D0-A1EA-39F452481C29}"/>
              </a:ext>
            </a:extLst>
          </p:cNvPr>
          <p:cNvSpPr txBox="1"/>
          <p:nvPr/>
        </p:nvSpPr>
        <p:spPr>
          <a:xfrm>
            <a:off x="4362726" y="2500682"/>
            <a:ext cx="283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E02424"/>
                </a:solidFill>
              </a:rPr>
              <a:t>In Presenza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52CFAD95-52DE-4BF4-979D-04BD2BD3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06804">
            <a:off x="7522073" y="3137410"/>
            <a:ext cx="1156628" cy="73741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62AD0F7-64FA-4D7E-8B32-F71644633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25531">
            <a:off x="2825326" y="2849635"/>
            <a:ext cx="1194979" cy="133154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9216A7-5E3E-4DF2-9E5E-348823C0A525}"/>
              </a:ext>
            </a:extLst>
          </p:cNvPr>
          <p:cNvSpPr txBox="1"/>
          <p:nvPr/>
        </p:nvSpPr>
        <p:spPr>
          <a:xfrm>
            <a:off x="666750" y="3945361"/>
            <a:ext cx="460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E0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 teatrali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9B44AE-9E4D-4321-A406-EC099A2CD0D8}"/>
              </a:ext>
            </a:extLst>
          </p:cNvPr>
          <p:cNvSpPr txBox="1"/>
          <p:nvPr/>
        </p:nvSpPr>
        <p:spPr>
          <a:xfrm>
            <a:off x="6448599" y="3945361"/>
            <a:ext cx="4265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E0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Lapbook</a:t>
            </a:r>
            <a:endParaRPr lang="it-IT" sz="3200" b="1" dirty="0">
              <a:solidFill>
                <a:srgbClr val="E024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32143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862ACC-0329-4B1D-A84D-D0E89DD77856}"/>
              </a:ext>
            </a:extLst>
          </p:cNvPr>
          <p:cNvSpPr txBox="1"/>
          <p:nvPr/>
        </p:nvSpPr>
        <p:spPr>
          <a:xfrm>
            <a:off x="3619500" y="1530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/>
                <a:ea typeface="+mj-ea"/>
                <a:cs typeface="+mj-cs"/>
              </a:rPr>
              <a:t>Obiettivi raggiunti:</a:t>
            </a:r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E15B28CA-F35F-44BC-B226-B043519B8811}"/>
              </a:ext>
            </a:extLst>
          </p:cNvPr>
          <p:cNvSpPr/>
          <p:nvPr/>
        </p:nvSpPr>
        <p:spPr>
          <a:xfrm>
            <a:off x="8543925" y="1113741"/>
            <a:ext cx="3276600" cy="2200275"/>
          </a:xfrm>
          <a:prstGeom prst="ellipse">
            <a:avLst/>
          </a:prstGeom>
          <a:gradFill flip="none" rotWithShape="1">
            <a:gsLst>
              <a:gs pos="0">
                <a:srgbClr val="71C7E5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Acquisire fiducia nelle proprie capacità espressive e conquistare abilità sociali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2E3BABB-A5D2-4C88-88B5-4DD2E00C66A5}"/>
              </a:ext>
            </a:extLst>
          </p:cNvPr>
          <p:cNvSpPr/>
          <p:nvPr/>
        </p:nvSpPr>
        <p:spPr>
          <a:xfrm>
            <a:off x="633413" y="1113741"/>
            <a:ext cx="3276600" cy="1837641"/>
          </a:xfrm>
          <a:prstGeom prst="ellipse">
            <a:avLst/>
          </a:prstGeom>
          <a:gradFill flip="none" rotWithShape="1">
            <a:gsLst>
              <a:gs pos="0">
                <a:srgbClr val="71C7E5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Stimolare i bambini a riconoscere i propri gusti personali</a:t>
            </a:r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77DDAA8-5B0A-4C02-A75D-784F89881644}"/>
              </a:ext>
            </a:extLst>
          </p:cNvPr>
          <p:cNvSpPr/>
          <p:nvPr/>
        </p:nvSpPr>
        <p:spPr>
          <a:xfrm>
            <a:off x="4567237" y="799416"/>
            <a:ext cx="3276600" cy="1676400"/>
          </a:xfrm>
          <a:prstGeom prst="ellipse">
            <a:avLst/>
          </a:prstGeom>
          <a:gradFill>
            <a:gsLst>
              <a:gs pos="0">
                <a:srgbClr val="71C7E5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accent6">
                    <a:lumMod val="50000"/>
                  </a:schemeClr>
                </a:solidFill>
              </a:rPr>
              <a:t>Ascoltare e comprendere discorsi e narrazioni</a:t>
            </a:r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DCC4932-1943-4851-B881-DB06CB3C7397}"/>
              </a:ext>
            </a:extLst>
          </p:cNvPr>
          <p:cNvSpPr/>
          <p:nvPr/>
        </p:nvSpPr>
        <p:spPr>
          <a:xfrm>
            <a:off x="4648200" y="4644122"/>
            <a:ext cx="3276600" cy="1861453"/>
          </a:xfrm>
          <a:prstGeom prst="ellipse">
            <a:avLst/>
          </a:prstGeom>
          <a:gradFill flip="none" rotWithShape="1">
            <a:gsLst>
              <a:gs pos="0">
                <a:srgbClr val="71C7E5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Scoprire l’importanza dei cinque sensi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DBC9403-7D36-4C75-8A5E-8B7187CFCD27}"/>
              </a:ext>
            </a:extLst>
          </p:cNvPr>
          <p:cNvSpPr/>
          <p:nvPr/>
        </p:nvSpPr>
        <p:spPr>
          <a:xfrm>
            <a:off x="4362450" y="2722097"/>
            <a:ext cx="3276600" cy="1676400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Muoversi con destrezza nello spazio fisico e gestire lo spazio grafico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E7F90A4-E6FE-44CD-91E3-6434133552C0}"/>
              </a:ext>
            </a:extLst>
          </p:cNvPr>
          <p:cNvSpPr/>
          <p:nvPr/>
        </p:nvSpPr>
        <p:spPr>
          <a:xfrm>
            <a:off x="8415337" y="3805921"/>
            <a:ext cx="3276600" cy="2109103"/>
          </a:xfrm>
          <a:prstGeom prst="ellipse">
            <a:avLst/>
          </a:prstGeom>
          <a:gradFill flip="none" rotWithShape="1">
            <a:gsLst>
              <a:gs pos="0">
                <a:srgbClr val="71C7E5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Acquisire le prime competenze di gestione della propria emotività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25ED91F3-8832-4ACD-BE33-60AE22F4E456}"/>
              </a:ext>
            </a:extLst>
          </p:cNvPr>
          <p:cNvSpPr/>
          <p:nvPr/>
        </p:nvSpPr>
        <p:spPr>
          <a:xfrm>
            <a:off x="504825" y="3265707"/>
            <a:ext cx="3652838" cy="2897653"/>
          </a:xfrm>
          <a:prstGeom prst="ellipse">
            <a:avLst/>
          </a:prstGeom>
          <a:gradFill flip="none" rotWithShape="1">
            <a:gsLst>
              <a:gs pos="0">
                <a:srgbClr val="71C7E5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Facilitare i processi di identificazione dei bambini nei personaggi rappresentati, siano essi immaginari o reali</a:t>
            </a:r>
          </a:p>
        </p:txBody>
      </p:sp>
    </p:spTree>
    <p:extLst>
      <p:ext uri="{BB962C8B-B14F-4D97-AF65-F5344CB8AC3E}">
        <p14:creationId xmlns:p14="http://schemas.microsoft.com/office/powerpoint/2010/main" val="40953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0616" y="266328"/>
            <a:ext cx="10732997" cy="766439"/>
          </a:xfrm>
        </p:spPr>
        <p:txBody>
          <a:bodyPr rtlCol="0"/>
          <a:lstStyle/>
          <a:p>
            <a:pPr rtl="0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Traguardi per lo sviluppo delle competenze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30968" y="1452763"/>
            <a:ext cx="8168938" cy="2160449"/>
          </a:xfrm>
        </p:spPr>
        <p:txBody>
          <a:bodyPr rtlCol="0">
            <a:normAutofit fontScale="92500"/>
          </a:bodyPr>
          <a:lstStyle/>
          <a:p>
            <a:pPr rtl="0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Esprimere i propri bisogni affettivi e fisici</a:t>
            </a:r>
          </a:p>
          <a:p>
            <a:pPr rtl="0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Stabilire relazioni corrette con i compagni e con l’adulto</a:t>
            </a:r>
          </a:p>
          <a:p>
            <a:pPr rtl="0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Essere consapevoli di appartenere al gruppo sezione</a:t>
            </a:r>
          </a:p>
          <a:p>
            <a:pPr rtl="0"/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pPr rtl="0"/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9" name="Segnaposto contenuto 8" descr="Elenco a blocchi che mostra 6 gruppi di caselle, ognuna con un colore diverso, disposte da sinistra a destra e dall'alto in basso per ogni riga, con 2 caselle in ogni riga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1726114"/>
              </p:ext>
            </p:extLst>
          </p:nvPr>
        </p:nvGraphicFramePr>
        <p:xfrm>
          <a:off x="301841" y="452762"/>
          <a:ext cx="5202316" cy="349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C708AC6-EED1-4D04-B0A5-A8BB40776878}"/>
              </a:ext>
            </a:extLst>
          </p:cNvPr>
          <p:cNvSpPr/>
          <p:nvPr/>
        </p:nvSpPr>
        <p:spPr>
          <a:xfrm>
            <a:off x="793074" y="1574767"/>
            <a:ext cx="2837893" cy="13313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IL SE’ E L’ALTRO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D0A75D7-685B-4B22-A870-BCAA5A166A1B}"/>
              </a:ext>
            </a:extLst>
          </p:cNvPr>
          <p:cNvSpPr/>
          <p:nvPr/>
        </p:nvSpPr>
        <p:spPr>
          <a:xfrm>
            <a:off x="856697" y="4136998"/>
            <a:ext cx="2837893" cy="13313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IL CORPO E IL MOVIMENTO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2698A1-AFF5-4839-AA19-6B3334E563C9}"/>
              </a:ext>
            </a:extLst>
          </p:cNvPr>
          <p:cNvSpPr txBox="1"/>
          <p:nvPr/>
        </p:nvSpPr>
        <p:spPr>
          <a:xfrm>
            <a:off x="3630967" y="3870664"/>
            <a:ext cx="82236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75000"/>
                  </a:srgbClr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Scoprire, sperimentare, utilizzare le possibilità che gli organi di senso offrono ( ascoltare, osservare, prendere, ecc.)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75000"/>
                  </a:srgbClr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Sperimentare le proprie capacità e possibilità motorie 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75000"/>
                  </a:srgbClr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Utilizzare il linguaggio del corpo per esprimere sentimenti e stati interiori</a:t>
            </a: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0616" y="266328"/>
            <a:ext cx="10732997" cy="766439"/>
          </a:xfrm>
        </p:spPr>
        <p:txBody>
          <a:bodyPr rtlCol="0"/>
          <a:lstStyle/>
          <a:p>
            <a:pPr rtl="0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Traguardi per lo sviluppo delle competenze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30968" y="1452763"/>
            <a:ext cx="8168938" cy="197623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it-IT" sz="2000" dirty="0">
                <a:solidFill>
                  <a:schemeClr val="accent5"/>
                </a:solidFill>
              </a:rPr>
              <a:t>Identificarsi, imitare, assumere, interpretare ruoli diversi (gioco simbolico drammatizzazione, canti ecc.)</a:t>
            </a:r>
          </a:p>
          <a:p>
            <a:pPr rtl="0"/>
            <a:r>
              <a:rPr lang="it-IT" sz="2000" dirty="0">
                <a:solidFill>
                  <a:schemeClr val="accent5"/>
                </a:solidFill>
              </a:rPr>
              <a:t>Associare movimento e ritmo</a:t>
            </a:r>
          </a:p>
          <a:p>
            <a:pPr rtl="0"/>
            <a:r>
              <a:rPr lang="it-IT" sz="2000" dirty="0">
                <a:solidFill>
                  <a:schemeClr val="accent5"/>
                </a:solidFill>
              </a:rPr>
              <a:t>Inventare storie ed esprimerle attraverso il disegno, la pittura e altre attività manipolative</a:t>
            </a:r>
          </a:p>
          <a:p>
            <a:pPr rtl="0"/>
            <a:endParaRPr lang="it-IT" sz="2000" dirty="0">
              <a:solidFill>
                <a:schemeClr val="accent5"/>
              </a:solidFill>
            </a:endParaRPr>
          </a:p>
          <a:p>
            <a:pPr rtl="0"/>
            <a:endParaRPr lang="it-IT" dirty="0">
              <a:solidFill>
                <a:schemeClr val="accent5"/>
              </a:solidFill>
            </a:endParaRPr>
          </a:p>
          <a:p>
            <a:pPr marL="0" indent="0" rtl="0">
              <a:buNone/>
            </a:pPr>
            <a:endParaRPr lang="it-IT" dirty="0">
              <a:solidFill>
                <a:schemeClr val="accent5"/>
              </a:solidFill>
            </a:endParaRPr>
          </a:p>
        </p:txBody>
      </p:sp>
      <p:graphicFrame>
        <p:nvGraphicFramePr>
          <p:cNvPr id="9" name="Segnaposto contenuto 8" descr="Elenco a blocchi che mostra 6 gruppi di caselle, ognuna con un colore diverso, disposte da sinistra a destra e dall'alto in basso per ogni riga, con 2 caselle in ogni riga."/>
          <p:cNvGraphicFramePr>
            <a:graphicFrameLocks noGrp="1"/>
          </p:cNvGraphicFramePr>
          <p:nvPr>
            <p:ph sz="half" idx="2"/>
          </p:nvPr>
        </p:nvGraphicFramePr>
        <p:xfrm>
          <a:off x="301841" y="452762"/>
          <a:ext cx="5202316" cy="349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C708AC6-EED1-4D04-B0A5-A8BB40776878}"/>
              </a:ext>
            </a:extLst>
          </p:cNvPr>
          <p:cNvSpPr/>
          <p:nvPr/>
        </p:nvSpPr>
        <p:spPr>
          <a:xfrm>
            <a:off x="793074" y="1574767"/>
            <a:ext cx="2837893" cy="1331343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IMMAGINI, SUONI E COLORI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D0A75D7-685B-4B22-A870-BCAA5A166A1B}"/>
              </a:ext>
            </a:extLst>
          </p:cNvPr>
          <p:cNvSpPr/>
          <p:nvPr/>
        </p:nvSpPr>
        <p:spPr>
          <a:xfrm>
            <a:off x="856697" y="4136998"/>
            <a:ext cx="2837893" cy="133134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 DISCORSI E LE PAROLE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5120E0-9C31-4728-95C6-29466343518B}"/>
              </a:ext>
            </a:extLst>
          </p:cNvPr>
          <p:cNvSpPr txBox="1"/>
          <p:nvPr/>
        </p:nvSpPr>
        <p:spPr>
          <a:xfrm>
            <a:off x="3694590" y="3962831"/>
            <a:ext cx="846654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DC02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Ascoltare e comprendere i messaggi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DC02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Esprimere preferenze, richieste, contrarietà motivandole.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DC02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Riconoscere, attraverso i vari linguaggi, storie sequenze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C02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ecc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DC02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…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DC02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Raccontare scambiandosi informazioni</a:t>
            </a:r>
          </a:p>
        </p:txBody>
      </p:sp>
    </p:spTree>
    <p:extLst>
      <p:ext uri="{BB962C8B-B14F-4D97-AF65-F5344CB8AC3E}">
        <p14:creationId xmlns:p14="http://schemas.microsoft.com/office/powerpoint/2010/main" val="23114668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2598" y="179473"/>
            <a:ext cx="2463927" cy="800562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2500"/>
          </a:bodyPr>
          <a:lstStyle/>
          <a:p>
            <a:pPr algn="ctr" rtl="0"/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Metodologie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12598" y="1172037"/>
            <a:ext cx="2470023" cy="3616657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rtl="0"/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Circle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time</a:t>
            </a:r>
          </a:p>
          <a:p>
            <a:pPr rtl="0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Didattica laboratoriale</a:t>
            </a:r>
          </a:p>
          <a:p>
            <a:pPr rtl="0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Storytelling</a:t>
            </a:r>
          </a:p>
          <a:p>
            <a:pPr rtl="0"/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Modelling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pPr rtl="0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Fading</a:t>
            </a:r>
          </a:p>
          <a:p>
            <a:pPr marL="0" indent="0" rtl="0">
              <a:buNone/>
            </a:pP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19742" y="686679"/>
            <a:ext cx="2791332" cy="823912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2500"/>
          </a:bodyPr>
          <a:lstStyle/>
          <a:p>
            <a:pPr algn="ctr" rtl="0"/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Strumenti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969531" y="2105945"/>
            <a:ext cx="2791332" cy="3616657"/>
          </a:xfrm>
          <a:solidFill>
            <a:srgbClr val="FFFF0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Sezione</a:t>
            </a:r>
          </a:p>
          <a:p>
            <a:pPr rtl="0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Spazio antistante sezione</a:t>
            </a:r>
          </a:p>
          <a:p>
            <a:pPr rtl="0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Spazio LIM</a:t>
            </a:r>
          </a:p>
          <a:p>
            <a:pPr rtl="0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Giardino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9C572B2F-9BE6-4E57-82B5-279292DAD076}"/>
              </a:ext>
            </a:extLst>
          </p:cNvPr>
          <p:cNvSpPr txBox="1">
            <a:spLocks/>
          </p:cNvSpPr>
          <p:nvPr/>
        </p:nvSpPr>
        <p:spPr>
          <a:xfrm>
            <a:off x="5969531" y="1053392"/>
            <a:ext cx="2791332" cy="8239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Spazi</a:t>
            </a:r>
          </a:p>
        </p:txBody>
      </p:sp>
      <p:sp>
        <p:nvSpPr>
          <p:cNvPr id="8" name="Segnaposto contenuto 5">
            <a:extLst>
              <a:ext uri="{FF2B5EF4-FFF2-40B4-BE49-F238E27FC236}">
                <a16:creationId xmlns:a16="http://schemas.microsoft.com/office/drawing/2014/main" id="{64D81580-AC6C-48B9-ABAB-74750C67E1A1}"/>
              </a:ext>
            </a:extLst>
          </p:cNvPr>
          <p:cNvSpPr txBox="1">
            <a:spLocks/>
          </p:cNvSpPr>
          <p:nvPr/>
        </p:nvSpPr>
        <p:spPr>
          <a:xfrm>
            <a:off x="2919742" y="1724486"/>
            <a:ext cx="2791332" cy="36166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Pc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App</a:t>
            </a:r>
          </a:p>
          <a:p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Lim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Musiche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Materiale di facile consumo</a:t>
            </a:r>
          </a:p>
          <a:p>
            <a:endParaRPr lang="it-IT" dirty="0"/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410E2864-EABC-4F6E-96CA-F8A37BD52960}"/>
              </a:ext>
            </a:extLst>
          </p:cNvPr>
          <p:cNvSpPr txBox="1">
            <a:spLocks/>
          </p:cNvSpPr>
          <p:nvPr/>
        </p:nvSpPr>
        <p:spPr>
          <a:xfrm>
            <a:off x="9188070" y="1465348"/>
            <a:ext cx="2791332" cy="823912"/>
          </a:xfrm>
          <a:prstGeom prst="rect">
            <a:avLst/>
          </a:prstGeom>
          <a:solidFill>
            <a:srgbClr val="33CCFF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Tempi</a:t>
            </a:r>
          </a:p>
        </p:txBody>
      </p:sp>
      <p:sp>
        <p:nvSpPr>
          <p:cNvPr id="15" name="Segnaposto contenuto 5">
            <a:extLst>
              <a:ext uri="{FF2B5EF4-FFF2-40B4-BE49-F238E27FC236}">
                <a16:creationId xmlns:a16="http://schemas.microsoft.com/office/drawing/2014/main" id="{23D85704-5276-4C0C-9B35-6568003C283E}"/>
              </a:ext>
            </a:extLst>
          </p:cNvPr>
          <p:cNvSpPr txBox="1">
            <a:spLocks/>
          </p:cNvSpPr>
          <p:nvPr/>
        </p:nvSpPr>
        <p:spPr>
          <a:xfrm>
            <a:off x="9188070" y="2505535"/>
            <a:ext cx="2791332" cy="3616657"/>
          </a:xfrm>
          <a:prstGeom prst="rect">
            <a:avLst/>
          </a:prstGeom>
          <a:solidFill>
            <a:srgbClr val="33CCFF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Da Febbraio a Maggio</a:t>
            </a: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7" grpId="0" animBg="1"/>
      <p:bldP spid="8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tro perforato 3">
            <a:extLst>
              <a:ext uri="{FF2B5EF4-FFF2-40B4-BE49-F238E27FC236}">
                <a16:creationId xmlns:a16="http://schemas.microsoft.com/office/drawing/2014/main" id="{4C4047B7-A60B-472E-81E9-B49A50C8645D}"/>
              </a:ext>
            </a:extLst>
          </p:cNvPr>
          <p:cNvSpPr/>
          <p:nvPr/>
        </p:nvSpPr>
        <p:spPr>
          <a:xfrm>
            <a:off x="1997869" y="238124"/>
            <a:ext cx="8196262" cy="2038351"/>
          </a:xfrm>
          <a:prstGeom prst="flowChartPunchedTape">
            <a:avLst/>
          </a:prstGeom>
          <a:gradFill>
            <a:gsLst>
              <a:gs pos="45000">
                <a:srgbClr val="FF0066">
                  <a:alpha val="75000"/>
                </a:srgbClr>
              </a:gs>
              <a:gs pos="22000">
                <a:schemeClr val="accent6">
                  <a:lumMod val="45000"/>
                  <a:lumOff val="55000"/>
                </a:schemeClr>
              </a:gs>
              <a:gs pos="78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7706459-1F66-443E-BCDE-E301D79B1B09}"/>
              </a:ext>
            </a:extLst>
          </p:cNvPr>
          <p:cNvCxnSpPr>
            <a:cxnSpLocks/>
          </p:cNvCxnSpPr>
          <p:nvPr/>
        </p:nvCxnSpPr>
        <p:spPr>
          <a:xfrm>
            <a:off x="5372100" y="1257298"/>
            <a:ext cx="1123950" cy="0"/>
          </a:xfrm>
          <a:prstGeom prst="straightConnector1">
            <a:avLst/>
          </a:prstGeom>
          <a:ln>
            <a:tailEnd type="triangle" w="lg" len="med"/>
          </a:ln>
          <a:effectLst>
            <a:glow rad="127000">
              <a:schemeClr val="bg2">
                <a:lumMod val="5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3A03A6-35E5-4B17-8128-62E419EFACC6}"/>
              </a:ext>
            </a:extLst>
          </p:cNvPr>
          <p:cNvSpPr txBox="1"/>
          <p:nvPr/>
        </p:nvSpPr>
        <p:spPr>
          <a:xfrm>
            <a:off x="6938962" y="638858"/>
            <a:ext cx="2695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4F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Osservazioni sistematiche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391FD2B-1A77-4F45-9C08-C8A95075D44F}"/>
              </a:ext>
            </a:extLst>
          </p:cNvPr>
          <p:cNvSpPr txBox="1"/>
          <p:nvPr/>
        </p:nvSpPr>
        <p:spPr>
          <a:xfrm>
            <a:off x="2481264" y="964911"/>
            <a:ext cx="277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4F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47E6930-F6F5-42B2-B3E3-F6CF106C9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60863">
            <a:off x="1048482" y="3073860"/>
            <a:ext cx="1889702" cy="67061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D5B395E-EA29-4450-B8EE-04C97D459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2383">
            <a:off x="3943133" y="2505579"/>
            <a:ext cx="1133954" cy="137061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E71ED3D-55CF-405F-B6FB-758D37F1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44818">
            <a:off x="6663823" y="2262533"/>
            <a:ext cx="1220954" cy="217177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2DFF67B-10C6-4CB2-A299-DF47E2933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9487">
            <a:off x="8776778" y="1927098"/>
            <a:ext cx="1713124" cy="194895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0F6CB77-8DAF-4DA3-BC69-982F37F9B035}"/>
              </a:ext>
            </a:extLst>
          </p:cNvPr>
          <p:cNvSpPr txBox="1"/>
          <p:nvPr/>
        </p:nvSpPr>
        <p:spPr>
          <a:xfrm>
            <a:off x="6314326" y="4482636"/>
            <a:ext cx="2381250" cy="923330"/>
          </a:xfrm>
          <a:prstGeom prst="rect">
            <a:avLst/>
          </a:prstGeom>
          <a:gradFill>
            <a:gsLst>
              <a:gs pos="96000">
                <a:srgbClr val="FF0066">
                  <a:alpha val="75000"/>
                </a:srgbClr>
              </a:gs>
              <a:gs pos="22000">
                <a:schemeClr val="accent6">
                  <a:lumMod val="45000"/>
                  <a:lumOff val="55000"/>
                </a:schemeClr>
              </a:gs>
              <a:gs pos="78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Capacità di drammatizzazione gestuale e mimica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4B6755E-8FE5-4487-9634-30BFB30779AB}"/>
              </a:ext>
            </a:extLst>
          </p:cNvPr>
          <p:cNvSpPr txBox="1"/>
          <p:nvPr/>
        </p:nvSpPr>
        <p:spPr>
          <a:xfrm>
            <a:off x="3502157" y="3950083"/>
            <a:ext cx="2159796" cy="923330"/>
          </a:xfrm>
          <a:prstGeom prst="rect">
            <a:avLst/>
          </a:prstGeom>
          <a:gradFill flip="none" rotWithShape="1">
            <a:gsLst>
              <a:gs pos="96000">
                <a:srgbClr val="FF0066">
                  <a:alpha val="75000"/>
                </a:srgbClr>
              </a:gs>
              <a:gs pos="22000">
                <a:schemeClr val="accent6">
                  <a:lumMod val="45000"/>
                  <a:lumOff val="55000"/>
                </a:schemeClr>
              </a:gs>
              <a:gs pos="78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2">
                <a:lumMod val="75000"/>
                <a:alpha val="40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Rappresentazioni grafico-pittoriche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FADA681-BC93-4D40-81D3-78ED573DE7A3}"/>
              </a:ext>
            </a:extLst>
          </p:cNvPr>
          <p:cNvSpPr txBox="1"/>
          <p:nvPr/>
        </p:nvSpPr>
        <p:spPr>
          <a:xfrm>
            <a:off x="61830" y="4541863"/>
            <a:ext cx="2900516" cy="646331"/>
          </a:xfrm>
          <a:prstGeom prst="rect">
            <a:avLst/>
          </a:prstGeom>
          <a:gradFill>
            <a:gsLst>
              <a:gs pos="87000">
                <a:srgbClr val="FF0066">
                  <a:alpha val="75000"/>
                </a:srgbClr>
              </a:gs>
              <a:gs pos="22000">
                <a:schemeClr val="accent6">
                  <a:lumMod val="45000"/>
                  <a:lumOff val="55000"/>
                </a:schemeClr>
              </a:gs>
              <a:gs pos="78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</a:gra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Partecipazione alle conversazioni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26E0645-1D55-41B2-AF8F-5F6D971FEB53}"/>
              </a:ext>
            </a:extLst>
          </p:cNvPr>
          <p:cNvSpPr txBox="1"/>
          <p:nvPr/>
        </p:nvSpPr>
        <p:spPr>
          <a:xfrm>
            <a:off x="9212590" y="3724624"/>
            <a:ext cx="2138545" cy="923330"/>
          </a:xfrm>
          <a:prstGeom prst="rect">
            <a:avLst/>
          </a:prstGeom>
          <a:gradFill flip="none" rotWithShape="1">
            <a:gsLst>
              <a:gs pos="89000">
                <a:srgbClr val="FF0066">
                  <a:alpha val="75000"/>
                </a:srgbClr>
              </a:gs>
              <a:gs pos="22000">
                <a:schemeClr val="accent6">
                  <a:lumMod val="45000"/>
                  <a:lumOff val="55000"/>
                </a:schemeClr>
              </a:gs>
              <a:gs pos="78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2700000" scaled="1"/>
            <a:tileRect/>
          </a:gra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Rispetto delle regole di convivenza</a:t>
            </a:r>
          </a:p>
        </p:txBody>
      </p:sp>
    </p:spTree>
    <p:extLst>
      <p:ext uri="{BB962C8B-B14F-4D97-AF65-F5344CB8AC3E}">
        <p14:creationId xmlns:p14="http://schemas.microsoft.com/office/powerpoint/2010/main" val="35535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Illustrazione natur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0_TF03431377.potx" id="{4A9228DC-24B8-4FB6-B608-D7A41AA068FF}" vid="{DD4AB564-C0F8-40A4-819D-C47843D8BB03}"/>
    </a:ext>
  </a:extLst>
</a:theme>
</file>

<file path=ppt/theme/theme2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arcobaleno</Template>
  <TotalTime>0</TotalTime>
  <Words>517</Words>
  <Application>Microsoft Office PowerPoint</Application>
  <PresentationFormat>Widescreen</PresentationFormat>
  <Paragraphs>108</Paragraphs>
  <Slides>20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Algerian</vt:lpstr>
      <vt:lpstr>Arial</vt:lpstr>
      <vt:lpstr>Segoe Print</vt:lpstr>
      <vt:lpstr>Illustrazione natura 16x9</vt:lpstr>
      <vt:lpstr>A SPASSO NEL BOSCO CON MARILU’</vt:lpstr>
      <vt:lpstr>Contesto</vt:lpstr>
      <vt:lpstr>Percorso Didattico  fasi:</vt:lpstr>
      <vt:lpstr>Percorso Didattico  fasi:</vt:lpstr>
      <vt:lpstr>Presentazione standard di PowerPoint</vt:lpstr>
      <vt:lpstr>Traguardi per lo sviluppo delle competenze</vt:lpstr>
      <vt:lpstr>Traguardi per lo sviluppo delle competenze</vt:lpstr>
      <vt:lpstr>Presentazione standard di PowerPoint</vt:lpstr>
      <vt:lpstr>Presentazione standard di PowerPoint</vt:lpstr>
      <vt:lpstr>Marilù e i cinque sensi</vt:lpstr>
      <vt:lpstr>Elaborati grafici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 AI BAMBINI DELLA SEZIONE C,  ALLA MIA TUTOR E A TUTTO IL  TEAM MALAGUZZI</vt:lpstr>
      <vt:lpstr>GRAZIE A TUTTI  PER LA CORTESE   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MENGO Antonio (ENGIE Italy)</dc:creator>
  <cp:lastModifiedBy>MENGO Antonio (ENGIE Italy)</cp:lastModifiedBy>
  <cp:revision>78</cp:revision>
  <dcterms:created xsi:type="dcterms:W3CDTF">2021-06-16T12:51:26Z</dcterms:created>
  <dcterms:modified xsi:type="dcterms:W3CDTF">2021-06-30T14:45:11Z</dcterms:modified>
</cp:coreProperties>
</file>