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0" r:id="rId2"/>
    <p:sldId id="276" r:id="rId3"/>
    <p:sldId id="277" r:id="rId4"/>
    <p:sldId id="278" r:id="rId5"/>
    <p:sldId id="279" r:id="rId6"/>
    <p:sldId id="263" r:id="rId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6469" autoAdjust="0"/>
  </p:normalViewPr>
  <p:slideViewPr>
    <p:cSldViewPr snapToGrid="0">
      <p:cViewPr varScale="1">
        <p:scale>
          <a:sx n="85" d="100"/>
          <a:sy n="85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1008DE1-1096-4486-A96C-D56CE668C1E6}" type="datetime1">
              <a:rPr lang="it-IT" smtClean="0"/>
              <a:t>13/05/2021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it-IT" smtClean="0"/>
              <a:pPr algn="r"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E0F3D29-49CE-4619-943B-B5281755DD06}" type="datetime1">
              <a:rPr lang="it-IT" smtClean="0"/>
              <a:pPr/>
              <a:t>13/05/2021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9781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646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grpSp>
        <p:nvGrpSpPr>
          <p:cNvPr id="84" name="Grup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6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7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9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0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1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2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3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4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5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6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97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grpSp>
        <p:nvGrpSpPr>
          <p:cNvPr id="98" name="Grup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0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1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2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3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4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5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6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7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8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9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0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111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grpSp>
        <p:nvGrpSpPr>
          <p:cNvPr id="112" name="Grup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125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26" name="Segnaposto tes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026577-E9CE-459E-9896-9AFD1D388657}" type="datetime1">
              <a:rPr lang="it-IT" smtClean="0"/>
              <a:pPr/>
              <a:t>13/05/2021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4BD0E0D-2457-4CDF-9D18-B5FDECE16F94}" type="datetime1">
              <a:rPr lang="it-IT" smtClean="0"/>
              <a:pPr/>
              <a:t>13/05/2021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igura a mano libera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" name="Figura a mano libera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grpSp>
          <p:nvGrpSpPr>
            <p:cNvPr id="11" name="Grup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igura a mano libera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21" name="Figura a mano libera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  <p:sp>
          <p:nvSpPr>
            <p:cNvPr id="12" name="Figura a mano libera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" name="Figura a mano libera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" name="Figura a mano libera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D4CB81-D937-4348-B178-FCBBDDF622FB}" type="datetime1">
              <a:rPr lang="it-IT" smtClean="0"/>
              <a:pPr/>
              <a:t>13/05/2021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3AF096-C42A-4880-A485-F4AE914541E1}" type="datetime1">
              <a:rPr lang="it-IT" smtClean="0"/>
              <a:pPr/>
              <a:t>13/05/2021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10BDC8-324F-462B-83CB-68685DC6B87E}" type="datetime1">
              <a:rPr lang="it-IT" smtClean="0"/>
              <a:pPr/>
              <a:t>13/05/2021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790DCC-127C-41EE-BC68-6B9595288956}" type="datetime1">
              <a:rPr lang="it-IT" smtClean="0"/>
              <a:pPr/>
              <a:t>13/05/2021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4A3505-741D-4515-A42B-F20F1019F564}" type="datetime1">
              <a:rPr lang="it-IT" smtClean="0"/>
              <a:pPr/>
              <a:t>13/05/2021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236A9B-B2A9-4776-ACBE-E33504F2D07E}" type="datetime1">
              <a:rPr lang="it-IT" smtClean="0"/>
              <a:pPr/>
              <a:t>13/05/2021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99C6DB2-E8BB-444A-9DC0-5761023CE6C5}" type="datetime1">
              <a:rPr lang="it-IT" smtClean="0"/>
              <a:pPr/>
              <a:t>13/05/2021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E37FCF-D7D4-4638-B985-327873A6F762}" type="datetime1">
              <a:rPr lang="it-IT" smtClean="0"/>
              <a:pPr/>
              <a:t>13/05/2021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grpSp>
        <p:nvGrpSpPr>
          <p:cNvPr id="9" name="Grup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0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1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6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39" name="Segnaposto tes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7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0" name="Segnaposto tes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464C2C-AA97-4551-849F-F86554B2CE67}" type="datetime1">
              <a:rPr lang="it-IT" smtClean="0"/>
              <a:pPr/>
              <a:t>13/05/2021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grpSp>
        <p:nvGrpSpPr>
          <p:cNvPr id="52" name="Grup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79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81" name="Segnaposto tes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84" name="Grup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6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7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9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0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1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2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3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4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5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6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78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82" name="Segnaposto tes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97" name="Grup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9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0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1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2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3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4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5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6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7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8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9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80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83" name="Segnaposto tes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CA6D33-76B3-4A1A-BD50-62E0A81D441D}" type="datetime1">
              <a:rPr lang="it-IT" smtClean="0"/>
              <a:pPr/>
              <a:t>13/05/2021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BDEC59B4-A826-484C-857C-DE4CF452D9F8}" type="datetime1">
              <a:rPr lang="it-IT" smtClean="0"/>
              <a:pPr/>
              <a:t>13/05/2021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girot barbati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" t="11939" r="13763" b="2104"/>
          <a:stretch/>
        </p:blipFill>
        <p:spPr bwMode="auto">
          <a:xfrm>
            <a:off x="8914928" y="242705"/>
            <a:ext cx="3010830" cy="3189247"/>
          </a:xfrm>
          <a:prstGeom prst="rect">
            <a:avLst/>
          </a:prstGeom>
          <a:solidFill>
            <a:srgbClr val="0000FF"/>
          </a:solidFill>
          <a:ln>
            <a:noFill/>
          </a:ln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2740192" y="1817464"/>
            <a:ext cx="7386637" cy="161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 smtClean="0"/>
          </a:p>
          <a:p>
            <a:r>
              <a:rPr lang="it-IT" sz="4000" dirty="0" smtClean="0"/>
              <a:t>Infanzia in movimento</a:t>
            </a:r>
            <a:endParaRPr lang="it-IT" sz="4000" dirty="0"/>
          </a:p>
        </p:txBody>
      </p:sp>
      <p:sp>
        <p:nvSpPr>
          <p:cNvPr id="9" name="Rettangolo 8"/>
          <p:cNvSpPr/>
          <p:nvPr/>
        </p:nvSpPr>
        <p:spPr>
          <a:xfrm>
            <a:off x="3100039" y="3512634"/>
            <a:ext cx="8714207" cy="164968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Idee in </a:t>
            </a:r>
            <a:r>
              <a:rPr lang="it-IT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costruzione, suggerimenti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attività </a:t>
            </a:r>
            <a:r>
              <a:rPr lang="it-IT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realizzare </a:t>
            </a:r>
            <a:endParaRPr lang="it-IT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sostenere gli 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interessi dei bambini, </a:t>
            </a:r>
            <a:r>
              <a:rPr lang="it-IT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alimentare 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loro partecipazione,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costruire 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nuovi </a:t>
            </a:r>
            <a:r>
              <a:rPr lang="it-IT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pensieri.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312233" y="242705"/>
            <a:ext cx="8274205" cy="568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b="1" dirty="0" smtClean="0"/>
              <a:t>Istituto Comprensivo 6, Pescara</a:t>
            </a:r>
          </a:p>
        </p:txBody>
      </p:sp>
    </p:spTree>
    <p:extLst>
      <p:ext uri="{BB962C8B-B14F-4D97-AF65-F5344CB8AC3E}">
        <p14:creationId xmlns:p14="http://schemas.microsoft.com/office/powerpoint/2010/main" val="349436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00025" y="905788"/>
            <a:ext cx="1675725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L’avvio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00025" y="1999398"/>
            <a:ext cx="11558588" cy="334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L’esperienza della pandemia con la successiva sospensione didattica ci ha, come gruppo docenti, improvvisamente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spinte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 affrontare una problematicità mai vissuta prima. </a:t>
            </a:r>
            <a:endParaRPr lang="it-IT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colpo strumenti, metodologie didattiche, riferimenti professionali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che,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ciascuna di noi aveva nel tempo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affinato,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sembravano essere inadeguati a fronteggiare la complessità del momento. </a:t>
            </a:r>
            <a:endParaRPr lang="it-IT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primi momenti di smarrimento il gruppo si è compattato, abbiamo trovato nell’organizzazione e nella condivisione una “rete” che </a:t>
            </a:r>
            <a:r>
              <a:rPr lang="it-IT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tenuto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ci </a:t>
            </a:r>
            <a:r>
              <a:rPr lang="it-IT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unite</a:t>
            </a:r>
            <a:r>
              <a:rPr lang="it-IT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costruzione non è avvenuta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caso</a:t>
            </a:r>
            <a:r>
              <a:rPr lang="it-IT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né immediatamente ma i passi sono stati ben orientati e definiti, il lavoro di confronto e condivisione facilmente si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ripercorre,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evidenziando nelle riflessioni a posteriori i momenti di stallo, i balzi in avanti.  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3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8924" y="1262064"/>
            <a:ext cx="11693526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b="1" i="1" dirty="0"/>
              <a:t>Ricerca di una modalità leggera per rendere visibile la complessità del lavoro che ogni giorno si compie.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88924" y="2481264"/>
            <a:ext cx="11693526" cy="336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questa seconda fase del nostro percorso di ricerca come educatori, si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 di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dare risposta a domande ed esigenze successive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all’emergenza;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cerca ad esempio, di allargare lo spazio di appartenenza proponendosi e proiettandosi verso confini più ampi, oltre la dimensione del gruppo di appartenenza; </a:t>
            </a:r>
            <a:endParaRPr lang="it-IT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è avvertita l’ esigenza di “dar voce” all’esperienza che ciascuna di noi costruisce nella relazione all’interno della sezione rilanciandola in spazi più ampi… </a:t>
            </a:r>
            <a:endParaRPr lang="it-IT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sono, </a:t>
            </a:r>
            <a:r>
              <a:rPr lang="it-IT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volte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frammenti di esperienze legati a percorsi inseriti in progetti più vasti, sono attività che hanno dato il via a riflessioni più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approfondite, sono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immagini che documentano una routine quotidiana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stralci di conversazione tra bambini…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8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837" y="1000125"/>
            <a:ext cx="10280652" cy="1049074"/>
          </a:xfrm>
        </p:spPr>
        <p:txBody>
          <a:bodyPr>
            <a:normAutofit fontScale="90000"/>
          </a:bodyPr>
          <a:lstStyle/>
          <a:p>
            <a:r>
              <a:rPr lang="it-IT" b="1" i="1" dirty="0"/>
              <a:t>Punteggiare di senso l’esperienza </a:t>
            </a:r>
            <a:r>
              <a:rPr lang="it-IT" b="1" i="1" dirty="0" smtClean="0"/>
              <a:t>quotidiana.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50837" y="2820724"/>
            <a:ext cx="11598275" cy="217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 di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interpretare ogni contesto scolastico come il centro di una rete di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relazioni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sottolineandone la dimensione di compresenza, di reciprocità, di coevoluzione che tiene insieme nella situazione formativa adulti e bambini. </a:t>
            </a:r>
            <a:endParaRPr lang="it-IT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Qualunque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 la tematica affrontata i linguaggi si intrecciano, parole nuove si aggiungono, i dialoghi vengono rilanciati, i discorsi continuamente si costruiscono e si disfano, le conoscenze si ampliano, impreviste direzioni si sperimentano alla scoperta di altri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orizzonti aperti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 ulteriori sviluppi.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54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3750" y="804863"/>
            <a:ext cx="4592638" cy="1219200"/>
          </a:xfrm>
        </p:spPr>
        <p:txBody>
          <a:bodyPr/>
          <a:lstStyle/>
          <a:p>
            <a:r>
              <a:rPr lang="it-IT" i="1" dirty="0"/>
              <a:t>Dare </a:t>
            </a:r>
            <a:r>
              <a:rPr lang="it-IT" i="1" dirty="0" smtClean="0"/>
              <a:t>voce…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42912" y="2654581"/>
            <a:ext cx="11158538" cy="1724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tratta in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ultima analisi di un invito a girare tra i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lavori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mostra con leggerezza, lasciandosi attirare con curiosità da una parola, da un’ immagine e provare a reinventarne il senso legando le nostre storie ad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altre storie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ad altre attività, considerandole dunque, proposte da osservare e approfondire, tracce da recuperare per essere reinterpretate e rinegoziate in altri contesti con l’aiuto di altri gruppi di bambini e la mediazione di adulti diversi. 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9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957763" y="3056391"/>
            <a:ext cx="6519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Parole e azioni per narrare e raccontarsi</a:t>
            </a:r>
            <a:endParaRPr lang="it-IT" sz="2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73664" y="822118"/>
            <a:ext cx="10703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latin typeface="AR BLANCA" panose="02000000000000000000" pitchFamily="2" charset="0"/>
                <a:cs typeface="Arial" panose="020B0604020202020204" pitchFamily="34" charset="0"/>
              </a:rPr>
              <a:t>«Ogni volta che si entra nella piazza ci si trova in mezzo ad un dialogo»</a:t>
            </a:r>
            <a:endParaRPr lang="it-IT" sz="2800" dirty="0">
              <a:latin typeface="AR BLANC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767924" y="1447321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Italo Calvino, </a:t>
            </a:r>
            <a:r>
              <a:rPr lang="it-IT" sz="1200" dirty="0" smtClean="0"/>
              <a:t>2015</a:t>
            </a:r>
            <a:endParaRPr lang="it-IT" sz="1200" dirty="0"/>
          </a:p>
        </p:txBody>
      </p:sp>
      <p:sp>
        <p:nvSpPr>
          <p:cNvPr id="3" name="Rettangolo 2"/>
          <p:cNvSpPr/>
          <p:nvPr/>
        </p:nvSpPr>
        <p:spPr>
          <a:xfrm>
            <a:off x="3086099" y="3527707"/>
            <a:ext cx="9329823" cy="10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dare 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 visibile alle nostre azioni, alla </a:t>
            </a:r>
            <a:r>
              <a:rPr lang="it-IT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didattica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it-IT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 progettualità.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3664" y="5761980"/>
            <a:ext cx="1164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accent6">
                    <a:lumMod val="50000"/>
                  </a:schemeClr>
                </a:solidFill>
              </a:rPr>
              <a:t>Scuola dell’Infanzia Istituto Comprensivo 6, Pescara                                                                                      Anno Scolastico 2020/21          </a:t>
            </a:r>
            <a:endParaRPr lang="it-IT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lustrazione natur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40_TF03431377.potx" id="{4A9228DC-24B8-4FB6-B608-D7A41AA068FF}" vid="{DD4AB564-C0F8-40A4-819D-C47843D8BB03}"/>
    </a:ext>
  </a:extLst>
</a:theme>
</file>

<file path=ppt/theme/theme2.xml><?xml version="1.0" encoding="utf-8"?>
<a:theme xmlns:a="http://schemas.openxmlformats.org/drawingml/2006/main" name="Tema di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a tema naturale, modello con paesaggio illustrato (widescreen)</Template>
  <TotalTime>736</TotalTime>
  <Words>531</Words>
  <Application>Microsoft Office PowerPoint</Application>
  <PresentationFormat>Widescreen</PresentationFormat>
  <Paragraphs>29</Paragraphs>
  <Slides>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 BLANCA</vt:lpstr>
      <vt:lpstr>Arial</vt:lpstr>
      <vt:lpstr>Calibri</vt:lpstr>
      <vt:lpstr>Segoe Print</vt:lpstr>
      <vt:lpstr>Times New Roman</vt:lpstr>
      <vt:lpstr>Illustrazione natura 16x9</vt:lpstr>
      <vt:lpstr>Presentazione standard di PowerPoint</vt:lpstr>
      <vt:lpstr>Presentazione standard di PowerPoint</vt:lpstr>
      <vt:lpstr>Ricerca di una modalità leggera per rendere visibile la complessità del lavoro che ogni giorno si compie. </vt:lpstr>
      <vt:lpstr>Punteggiare di senso l’esperienza quotidiana. </vt:lpstr>
      <vt:lpstr>Dare voce… 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titolo</dc:title>
  <dc:creator>Raffaella</dc:creator>
  <cp:lastModifiedBy>Raffaella</cp:lastModifiedBy>
  <cp:revision>77</cp:revision>
  <dcterms:created xsi:type="dcterms:W3CDTF">2020-05-04T16:27:39Z</dcterms:created>
  <dcterms:modified xsi:type="dcterms:W3CDTF">2021-05-13T10:42:11Z</dcterms:modified>
</cp:coreProperties>
</file>